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1" r:id="rId2"/>
    <p:sldId id="261" r:id="rId3"/>
    <p:sldId id="278" r:id="rId4"/>
    <p:sldId id="337" r:id="rId5"/>
    <p:sldId id="338" r:id="rId6"/>
    <p:sldId id="344" r:id="rId7"/>
    <p:sldId id="339" r:id="rId8"/>
    <p:sldId id="340" r:id="rId9"/>
    <p:sldId id="341" r:id="rId10"/>
    <p:sldId id="342" r:id="rId11"/>
    <p:sldId id="343" r:id="rId12"/>
    <p:sldId id="33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E29"/>
    <a:srgbClr val="2A98CD"/>
    <a:srgbClr val="3E3E3D"/>
    <a:srgbClr val="EB1515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6005" autoAdjust="0"/>
  </p:normalViewPr>
  <p:slideViewPr>
    <p:cSldViewPr snapToGrid="0">
      <p:cViewPr varScale="1">
        <p:scale>
          <a:sx n="79" d="100"/>
          <a:sy n="79" d="100"/>
        </p:scale>
        <p:origin x="888" y="77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t>03.06.2024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t>03.06.2024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lolog.uni.lodz.pl/strefa-studenta/sprawy-organizacyjne/formular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lolog.uni.lodz.pl/strefa-studenta/sprawy-organizacyjne/formular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d.uni.lodz.pl/static/usos/docs/InstrukcjaAPDRecenzentwer7-uty2022.pdf" TargetMode="External"/><Relationship Id="rId2" Type="http://schemas.openxmlformats.org/officeDocument/2006/relationships/hyperlink" Target="https://apd.uni.lodz.pl/static/usos/docs/InstrukcjaAPDPromotorwer8Luty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d.uni.lodz.pl/static/usos/docs/Instrukcja-APD-Protok%C3%B3%C5%82-egzaminacyjny-maj-20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d.uni.lodz.pl/static/usos/docs/APD_STUDENT_maj_2022_bez_mechanizmu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lolog.uni.lodz.pl/strefa-studenta/sprawy-organizacyjne/formular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08E0138-9775-5AE2-21F8-2C2388E6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16" y="0"/>
            <a:ext cx="4570884" cy="6858000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1" y="0"/>
            <a:ext cx="8190014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75502" y="1914209"/>
            <a:ext cx="7514513" cy="2768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Egzaminy dyplomowe</a:t>
            </a:r>
          </a:p>
          <a:p>
            <a:r>
              <a:rPr lang="pl-PL" sz="4400" b="1" dirty="0">
                <a:solidFill>
                  <a:schemeClr val="bg1"/>
                </a:solidFill>
              </a:rPr>
              <a:t>krok po kroku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5" y="5359048"/>
            <a:ext cx="2308431" cy="11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664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Dyplom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Przed odbiorem dyplomu należy rozliczyć się z elektronicznej karty obiegowej (online - USOSweb). Karta obiegowa zostanie wygenerowana w systemie USOS po zgłoszeniu przez kierującego pracą terminu egzaminu dyplomowego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Studenci, którzy rozpoczęli studia od roku akademickiego 2019/2020 nie wnoszą opłaty za wydanie (kompletu) dyplomu*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 komplet dyplomu składa się: oryginał dyplomu i suplementu oraz dwa odpisy dyplomu w języku polskim i dwa odpisy suplementu w języku polskim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u="sng" dirty="0"/>
              <a:t>Na pisemny wniosek absolwenta </a:t>
            </a:r>
            <a:r>
              <a:rPr lang="pl-PL" sz="1400" dirty="0"/>
              <a:t>(wzór podania znajduje się na stronie internetowej Wydziału w zakładce „Strefa studenta </a:t>
            </a:r>
            <a:br>
              <a:rPr lang="pl-PL" sz="1400" dirty="0"/>
            </a:br>
            <a:r>
              <a:rPr lang="pl-PL" sz="1400" dirty="0"/>
              <a:t>-&gt; formularze” </a:t>
            </a:r>
            <a:r>
              <a:rPr lang="pl-PL" sz="1400" dirty="0">
                <a:hlinkClick r:id="rId2"/>
              </a:rPr>
              <a:t>https://www.filolog.uni.lodz.pl/strefa-studenta/sprawy-organizacyjne/formularze</a:t>
            </a:r>
            <a:r>
              <a:rPr lang="pl-PL" sz="1400" dirty="0"/>
              <a:t>) złożony </a:t>
            </a:r>
            <a:r>
              <a:rPr lang="pl-PL" sz="1400" b="1" dirty="0"/>
              <a:t>najpóźniej w dniu obrony </a:t>
            </a:r>
            <a:r>
              <a:rPr lang="pl-PL" sz="1400" dirty="0"/>
              <a:t>jeden odpis dyplomu/suplementu w języku polskim można zastąpić odpisem dyplomu w języku obcym/suplementem w języku angielskim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u="sng" dirty="0"/>
              <a:t>Na pisemny wniosek absolwenta</a:t>
            </a:r>
            <a:r>
              <a:rPr lang="pl-PL" sz="1400" dirty="0"/>
              <a:t> istnieje możliwość wydania dodatkowych odpisów dyplomu w języku obcym i suplementu </a:t>
            </a:r>
            <a:br>
              <a:rPr lang="pl-PL" sz="1400" dirty="0"/>
            </a:br>
            <a:r>
              <a:rPr lang="pl-PL" sz="1400" dirty="0"/>
              <a:t>w jęz. angielskim (poza kompletem bezpłatnym) za opłatą 20 zł. każdy egzemplarz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Dyplomy wydawane od roku 2021 nie zawierają zdjęć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studentów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59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Dyplom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Po odbiór dyplomu absolwent zgłasza się wyłącznie po wcześniejszym umówieniu wizyty z pracownikiem Biura Obsługi Studenta Wydziału Filologicznego (Dziekanatu)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 dniu odbioru dyplomu absolwent oddaje legitymację studencką (dotyczy tylko studentów studiów II stopnia)</a:t>
            </a:r>
            <a:br>
              <a:rPr lang="pl-PL" sz="1400" dirty="0"/>
            </a:br>
            <a:endParaRPr lang="pl-PL" sz="1400" dirty="0"/>
          </a:p>
          <a:p>
            <a:pPr marL="268288" lvl="1"/>
            <a:r>
              <a:rPr lang="pl-PL" sz="1400" dirty="0"/>
              <a:t>Absolwenci studiów I stopnia mają prawo do zachowania legitymacji studenckiej do dnia 31 października roku, w którym </a:t>
            </a:r>
            <a:br>
              <a:rPr lang="pl-PL" sz="1400" dirty="0"/>
            </a:br>
            <a:r>
              <a:rPr lang="pl-PL" sz="1400" dirty="0"/>
              <a:t>kończyli studia.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DYPLOM</a:t>
            </a:r>
            <a:r>
              <a:rPr lang="pl-PL" sz="1400" dirty="0"/>
              <a:t> możemy wysłać do Ciebie pocztą – wszelkie informacje znajdują się w Strefie studenta </a:t>
            </a:r>
          </a:p>
          <a:p>
            <a:pPr marL="268288"/>
            <a:r>
              <a:rPr lang="pl-PL" sz="1400" dirty="0">
                <a:hlinkClick r:id="rId2"/>
              </a:rPr>
              <a:t>https://www.filolog.uni.lodz.pl/strefa-studenta/sprawy-organizacyjne/formularze</a:t>
            </a:r>
            <a:endParaRPr lang="pl-PL" sz="1400" dirty="0"/>
          </a:p>
          <a:p>
            <a:endParaRPr lang="pl-PL" sz="1400" dirty="0"/>
          </a:p>
          <a:p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studentów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975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6582E3-E5E3-40A1-A0C0-88743E4F1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1"/>
          <a:stretch/>
        </p:blipFill>
        <p:spPr>
          <a:xfrm>
            <a:off x="4306017" y="0"/>
            <a:ext cx="7885983" cy="6858000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1" y="0"/>
            <a:ext cx="6823488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34495" y="1926909"/>
            <a:ext cx="7514513" cy="2768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Powodzenia!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5" y="5359048"/>
            <a:ext cx="2308431" cy="11087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854" y="315863"/>
            <a:ext cx="1113380" cy="12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36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A9D28F1-44C9-3A2B-C332-308132B90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4"/>
          <a:stretch/>
        </p:blipFill>
        <p:spPr>
          <a:xfrm>
            <a:off x="7207251" y="0"/>
            <a:ext cx="4984748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1A062C0-8838-0CA5-DC36-9F08D53D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01" y="0"/>
            <a:ext cx="6343650" cy="6858000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1" y="0"/>
            <a:ext cx="7454899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82836" y="1900748"/>
            <a:ext cx="5451263" cy="1958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Instrukcja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dla kierujących pracą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88" y="329194"/>
            <a:ext cx="764192" cy="7972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7" y="5636019"/>
            <a:ext cx="2012270" cy="96648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255473"/>
            <a:ext cx="1244636" cy="13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0101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3429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pl-PL" sz="1400" b="1" dirty="0">
                <a:solidFill>
                  <a:srgbClr val="002060"/>
                </a:solidFill>
              </a:rPr>
              <a:t>Tytuł pracy (USOS/APD)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3E3E3D"/>
                </a:solidFill>
              </a:rPr>
              <a:t>Pracownik dziekanatu wprowadza zatwierdzony przez Radę Instytutu/Katedry temat pracy do USOS/APD. </a:t>
            </a:r>
            <a:br>
              <a:rPr lang="pl-PL" sz="1400" dirty="0">
                <a:solidFill>
                  <a:srgbClr val="3E3E3D"/>
                </a:solidFill>
              </a:rPr>
            </a:br>
            <a:r>
              <a:rPr lang="pl-PL" sz="1400" dirty="0">
                <a:solidFill>
                  <a:srgbClr val="3E3E3D"/>
                </a:solidFill>
              </a:rPr>
              <a:t>W przypadku nieznaczącej zmiany tytułu pracy promotor zgłasza zmianę pracownikowi dziekanatu drogą mailową.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Po wgraniu pracy przez studenta (krok 3 w APD):</a:t>
            </a:r>
          </a:p>
          <a:p>
            <a:pPr>
              <a:lnSpc>
                <a:spcPts val="2100"/>
              </a:lnSpc>
            </a:pP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rgbClr val="3E3E3D"/>
                </a:solidFill>
              </a:rPr>
              <a:t>Kierujący pracą sprawdza stronę tytułową pracy: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nazwę uczelni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kierunek studiów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imię i nazwisko studenta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tytuł pracy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imię i nazwisko kierującego pracą</a:t>
            </a: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3E3E3D"/>
                </a:solidFill>
              </a:rPr>
              <a:t>Linki do szczegółowej instrukcji procedowania pracy w APD:</a:t>
            </a: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3E3E3D"/>
                </a:solidFill>
                <a:hlinkClick r:id="rId2"/>
              </a:rPr>
              <a:t>https://apd.uni.lodz.pl/static/usos/docs/InstrukcjaAPDPromotorwer8Luty2022.pdf</a:t>
            </a: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3E3E3D"/>
                </a:solidFill>
                <a:hlinkClick r:id="rId3"/>
              </a:rPr>
              <a:t>https://apd.uni.lodz.pl/static/usos/docs/InstrukcjaAPDRecenzentwer7-uty2022.pdf</a:t>
            </a: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promotorów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884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Należy również zweryfikować, czy w APD został wgrany plik z wypełnionym i podpisanym oświadczeniem </a:t>
            </a:r>
            <a:br>
              <a:rPr lang="pl-PL" sz="1400" dirty="0">
                <a:solidFill>
                  <a:srgbClr val="3E3E3D"/>
                </a:solidFill>
              </a:rPr>
            </a:br>
            <a:r>
              <a:rPr lang="pl-PL" sz="1400" dirty="0">
                <a:solidFill>
                  <a:srgbClr val="3E3E3D"/>
                </a:solidFill>
              </a:rPr>
              <a:t>o wyrażeniu/niewyrażeniu zgody na udostępnienie pracy (załącznik nr 2)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Jeżeli pojawią się błędy, praca powinna zostać cofnięta przez kierującego pracą w APD do kroku 1</a:t>
            </a:r>
          </a:p>
          <a:p>
            <a:pPr>
              <a:lnSpc>
                <a:spcPts val="2100"/>
              </a:lnSpc>
            </a:pP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Sprawdzenie pracy w JSA i akceptacja pracy w APD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Kierujący pracą w zakładce „</a:t>
            </a:r>
            <a:r>
              <a:rPr lang="pl-PL" sz="1400" dirty="0" err="1">
                <a:solidFill>
                  <a:srgbClr val="3E3E3D"/>
                </a:solidFill>
              </a:rPr>
              <a:t>Antyplagiat</a:t>
            </a:r>
            <a:r>
              <a:rPr lang="pl-PL" sz="1400" dirty="0">
                <a:solidFill>
                  <a:srgbClr val="3E3E3D"/>
                </a:solidFill>
              </a:rPr>
              <a:t>” zatwierdza oświadczenie, że praca została przygotowana pod jego kierunkiem </a:t>
            </a:r>
            <a:br>
              <a:rPr lang="pl-PL" sz="1400" dirty="0">
                <a:solidFill>
                  <a:srgbClr val="3E3E3D"/>
                </a:solidFill>
              </a:rPr>
            </a:br>
            <a:r>
              <a:rPr lang="pl-PL" sz="1400" dirty="0">
                <a:solidFill>
                  <a:srgbClr val="3E3E3D"/>
                </a:solidFill>
              </a:rPr>
              <a:t>i spełnia warunki do przedstawienia w postępowaniu o nadanie tytułu zawodowego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Data zatwierdzenia oświadczenia w APD jest tożsama z przyjęciem pracy przez kierującego pracą.</a:t>
            </a:r>
            <a:br>
              <a:rPr lang="pl-PL" sz="1400" dirty="0">
                <a:solidFill>
                  <a:srgbClr val="3E3E3D"/>
                </a:solidFill>
              </a:rPr>
            </a:br>
            <a:r>
              <a:rPr lang="pl-PL" sz="1400" b="1" u="sng" dirty="0">
                <a:solidFill>
                  <a:srgbClr val="3E3E3D"/>
                </a:solidFill>
              </a:rPr>
              <a:t>Dopiero po akceptacji pracy w APD kierujący pracą powinien wstawić ocenę z seminarium do systemu USOS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Od tej daty biegnie 30-dniowy termin na obronę pracy!!!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E3E3D"/>
                </a:solidFill>
              </a:rPr>
              <a:t>Student nie składa wydrukowanej pracy w dziekanacie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promotorów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935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Termin i forma obrony</a:t>
            </a: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</a:rPr>
              <a:t>Proszę zgłosić pracownikowi właściwego dziekanatu datę egzaminu (na dwa tygodnie przed jego terminem) za pośrednictwem poczty elektronicznej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u="sng" dirty="0">
                <a:effectLst/>
              </a:rPr>
              <a:t>W zgłoszeniu</a:t>
            </a:r>
            <a:r>
              <a:rPr lang="pl-PL" sz="1400" dirty="0">
                <a:effectLst/>
              </a:rPr>
              <a:t> proszę przekazać dane pozwalające na wygenerowanie protokołu egzaminu: </a:t>
            </a:r>
            <a:br>
              <a:rPr lang="pl-PL" sz="1400" dirty="0">
                <a:effectLst/>
              </a:rPr>
            </a:br>
            <a:endParaRPr lang="pl-PL" sz="1400" dirty="0">
              <a:effectLst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b="1" dirty="0"/>
              <a:t> skład komisji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b="1" dirty="0"/>
              <a:t> data egzaminu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b="1" dirty="0"/>
              <a:t> imię i nazwisko studenta oraz numer albumu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Recenzje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Kierujący pracą i recenzent powinni wgrać recenzje </a:t>
            </a:r>
            <a:r>
              <a:rPr lang="pl-PL" sz="1400" b="1" dirty="0"/>
              <a:t>najpóźniej na 3 dni </a:t>
            </a:r>
            <a:r>
              <a:rPr lang="pl-PL" sz="1400" dirty="0"/>
              <a:t>przed obroną. Kierujący pracą oraz recenzent wgrywają do systemu APD podpisaną recenzję pracy dyplomowej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Protokół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Przewodniczący Komisji wypełnia podczas obrony elektroniczny protokół z egzaminu dyplomowego udostępniony w APD. Podpisy elektroniczne członków komisji zastąpione są uwierzytelnionym logowaniem do systemu APD.  </a:t>
            </a:r>
            <a:r>
              <a:rPr lang="pl-PL" sz="1400" dirty="0">
                <a:hlinkClick r:id="rId2"/>
              </a:rPr>
              <a:t>https://apd.uni.lodz.pl/static/usos/docs/Instrukcja-APD-Protok%C3%B3%C5%82-egzaminacyjny-maj-2022.pdf</a:t>
            </a:r>
            <a:endParaRPr lang="pl-PL" sz="1400" dirty="0"/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>
              <a:lnSpc>
                <a:spcPts val="2100"/>
              </a:lnSpc>
            </a:pPr>
            <a:endParaRPr lang="pl-PL" sz="1400" dirty="0"/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promotorów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952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odzież, osoba, pozujący&#10;&#10;Opis wygenerowany automatycznie">
            <a:extLst>
              <a:ext uri="{FF2B5EF4-FFF2-40B4-BE49-F238E27FC236}">
                <a16:creationId xmlns:a16="http://schemas.microsoft.com/office/drawing/2014/main" id="{32D2181C-7B4F-F263-5C9B-4204BA057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7848600" cy="6858000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6350" y="0"/>
            <a:ext cx="6476999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82837" y="1900748"/>
            <a:ext cx="5413164" cy="1958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Instrukcja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dla studentów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88" y="329194"/>
            <a:ext cx="764192" cy="7972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7" y="5636019"/>
            <a:ext cx="2012270" cy="96648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255473"/>
            <a:ext cx="1244636" cy="13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187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Weryfikacja poprawności tytułu pracy w APD (krok 1)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Po uzyskaniu wszystkich ocen w </a:t>
            </a:r>
            <a:r>
              <a:rPr lang="pl-PL" sz="1400" dirty="0" err="1"/>
              <a:t>Usosie</a:t>
            </a:r>
            <a:r>
              <a:rPr lang="pl-PL" sz="1400"/>
              <a:t> (za wyjątkiem oceny z seminarium) BOS (Dziekanat) udostępnia studentowi możliwość wprowadzenia do APD: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/>
              <a:t>tytuł </a:t>
            </a:r>
            <a:r>
              <a:rPr lang="pl-PL" sz="1400" dirty="0"/>
              <a:t>pracy dyplomowej w języku polskim (jeżeli była ona przygotowana w innym języku niż polski)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tytuł pracy dyplomowej w języku angielskim (jeżeli była ona przygotowana w innym języku niż angielski)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streszczenie pracy w języku polskim i języku angielskim oraz w języku oryginału (jeżeli język oryginału jest inny niż język polski lub język angielski)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słowa kluczowe w języku polskim i języku angielskim oraz w języku oryginału (jeżeli język oryginału jest inny niż język polski lub język angielski)</a:t>
            </a:r>
            <a:br>
              <a:rPr lang="pl-PL" sz="1400" dirty="0"/>
            </a:br>
            <a:endParaRPr lang="pl-PL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</a:rPr>
              <a:t>Sprawdź zgodność tytułu na pracy z jej tytułem wprowadzonym do APD. Tytuły nie mogą się różnić!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Jeżeli tytuły się różnią, zgłoś ten fakt kierującemu pracą, który przekaże nowy tytuł do pracownika dziekanatu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</a:rPr>
              <a:t>Zatwierdź oświadczenie o samodzielnym napisaniu pracy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Link do instrukcji procedowania pracy w APD: </a:t>
            </a:r>
            <a:r>
              <a:rPr lang="pl-PL" sz="1400" dirty="0">
                <a:hlinkClick r:id="rId2"/>
              </a:rPr>
              <a:t>https://apd.uni.lodz.pl/static/usos/docs/APD_STUDENT_maj_2022_bez_mechanizmu.pdf</a:t>
            </a:r>
            <a:endParaRPr lang="pl-PL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endParaRPr lang="pl-PL" sz="1400" dirty="0"/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studentów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850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Wgrywanie pliku z pracą (krok 2)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Wgraj wersję elektroniczną pracy dyplomowej przygotowaną w postaci jednego pliku w formacie pdf, przy czym, jeżeli praca zawiera załączniki w osobnych plikach, to wprowadź je do systemu APD w postaci spakowanej w jednym pliku archiwum wraz z pracą dyplomową (ZIP, RAR, 7Z)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</a:rPr>
              <a:t>Wgraj wypełnione i podpisane oświadczenie o wyrażeniu/niewyrażeniu zgody na udostępnienie pracy (rodzaj pliku „inny”) 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- załącznik nr 2 - plik do pobrania w zakładce </a:t>
            </a:r>
          </a:p>
          <a:p>
            <a:pPr indent="268288"/>
            <a:r>
              <a:rPr lang="pl-PL" sz="1400" dirty="0">
                <a:effectLst/>
                <a:hlinkClick r:id="rId2"/>
              </a:rPr>
              <a:t>https://www.filolog.uni.lodz.pl/strefa-studenta/sprawy-organizacyjne/formularze</a:t>
            </a:r>
            <a:endParaRPr lang="pl-PL" sz="1400" dirty="0">
              <a:effectLst/>
            </a:endParaRPr>
          </a:p>
          <a:p>
            <a:endParaRPr lang="pl-PL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Student nie składa wersji papierowej pracy dyplomowej i oświadczeń do Biura Obsługi Studenta (Dziekanatu)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Dopełnienie powyższych formalności powinno nastąpić na tydzień przed egzaminem dyplomowym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studentów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621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96433" y="1020608"/>
            <a:ext cx="9609617" cy="4587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002060"/>
                </a:solidFill>
              </a:rPr>
              <a:t>Forma egzaminu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Egzaminy dyplomowe powinny odbywać się, co do zasady stacjonarnie. W uzasadnionych przypadkach egzamin może zostać przeprowadzony zdalnie</a:t>
            </a:r>
          </a:p>
          <a:p>
            <a:endParaRPr lang="pl-PL" sz="1400" dirty="0"/>
          </a:p>
          <a:p>
            <a:pPr lvl="1"/>
            <a:r>
              <a:rPr lang="pl-PL" sz="1400" dirty="0"/>
              <a:t>Uzasadnieniem może być:</a:t>
            </a:r>
            <a:br>
              <a:rPr lang="pl-PL" sz="1400" dirty="0"/>
            </a:br>
            <a:endParaRPr lang="pl-PL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/>
              <a:t> konieczność przebywania poza Polską (dotyczy w szczególności studentów z Ukrainy, którzy pozostali w kraju)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/>
              <a:t> wyjątkowa sytuacja zdrowotna (w tym choroby wymagające szczególnej ostrożności epidemicznej) studenta lub prowadzącego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Zgodę na przeprowadzenie egzaminu w trybie zdalnym dla studenta wydaje kierujący pracą dyplomową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Zgodę na przeprowadzenie egzaminu dyplomowego w trybie zdalnym dla prowadzącego wydaje Prodziekan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3742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Instrukcja dla studentów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06" y="387973"/>
            <a:ext cx="764192" cy="7972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" y="5608068"/>
            <a:ext cx="2208642" cy="10608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12" y="352648"/>
            <a:ext cx="801762" cy="8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108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1110</Words>
  <Application>Microsoft Office PowerPoint</Application>
  <PresentationFormat>Panoramiczny</PresentationFormat>
  <Paragraphs>115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Karolina Szczepańska</cp:lastModifiedBy>
  <cp:revision>220</cp:revision>
  <dcterms:created xsi:type="dcterms:W3CDTF">2017-01-11T10:24:22Z</dcterms:created>
  <dcterms:modified xsi:type="dcterms:W3CDTF">2024-06-03T08:59:29Z</dcterms:modified>
</cp:coreProperties>
</file>